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sldIdLst>
    <p:sldId id="256" r:id="rId5"/>
    <p:sldId id="294" r:id="rId6"/>
    <p:sldId id="295" r:id="rId7"/>
    <p:sldId id="288" r:id="rId8"/>
    <p:sldId id="296" r:id="rId9"/>
    <p:sldId id="297" r:id="rId10"/>
    <p:sldId id="267" r:id="rId11"/>
    <p:sldId id="268" r:id="rId12"/>
    <p:sldId id="269" r:id="rId13"/>
    <p:sldId id="300" r:id="rId14"/>
    <p:sldId id="304" r:id="rId15"/>
    <p:sldId id="270" r:id="rId16"/>
    <p:sldId id="278" r:id="rId17"/>
    <p:sldId id="328" r:id="rId18"/>
    <p:sldId id="289" r:id="rId19"/>
    <p:sldId id="290" r:id="rId20"/>
    <p:sldId id="291" r:id="rId21"/>
    <p:sldId id="327" r:id="rId22"/>
    <p:sldId id="311" r:id="rId23"/>
    <p:sldId id="312" r:id="rId24"/>
    <p:sldId id="313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16" r:id="rId34"/>
    <p:sldId id="326" r:id="rId35"/>
    <p:sldId id="298" r:id="rId36"/>
    <p:sldId id="299" r:id="rId37"/>
    <p:sldId id="309" r:id="rId38"/>
    <p:sldId id="271" r:id="rId39"/>
    <p:sldId id="273" r:id="rId40"/>
    <p:sldId id="275" r:id="rId41"/>
    <p:sldId id="306" r:id="rId42"/>
    <p:sldId id="305" r:id="rId43"/>
    <p:sldId id="317" r:id="rId44"/>
    <p:sldId id="2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E6FAC-CEC8-4C78-96D6-6998D9D6EE43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CB496-32FC-4B32-827C-2DCF216DE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2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5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47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37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04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7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19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0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19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20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85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6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32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63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47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34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82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7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65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59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1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7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2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9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95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6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4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B496-32FC-4B32-827C-2DCF216DEB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0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7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4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8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2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7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0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3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9DB1D-0D6C-42D5-9F30-A875E51679F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48646-0416-49A8-B886-6611AFDF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watch?v=fCd6B5HRaZ8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watch?v=fCd6B5HRaZ8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16" y="276225"/>
            <a:ext cx="2914459" cy="136443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81443" y="213855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Using DNA Sequencing To Diagnose Single Gene Disorders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122" y="5498606"/>
            <a:ext cx="3883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Alan Pittman, PhD</a:t>
            </a:r>
          </a:p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in Bioinformatics</a:t>
            </a:r>
          </a:p>
          <a:p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Fundamentals of Human Genetics 2019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3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Next Generation Sequencing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62907" y="1699086"/>
            <a:ext cx="5181600" cy="4351338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</a:pPr>
            <a:endParaRPr lang="en-GB" altLang="en-US" sz="2900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GB" altLang="en-US" sz="6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653087" y="4348856"/>
            <a:ext cx="6319837" cy="2350239"/>
          </a:xfrm>
        </p:spPr>
        <p:txBody>
          <a:bodyPr/>
          <a:lstStyle/>
          <a:p>
            <a:r>
              <a:rPr lang="en-GB" altLang="en-US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Next Generation Sequencing</a:t>
            </a:r>
            <a:r>
              <a:rPr lang="en-GB" altLang="en-US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has replaced Sanger sequencing for almost all </a:t>
            </a:r>
            <a:r>
              <a:rPr lang="en-GB" altLang="en-US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sequencing tests</a:t>
            </a:r>
            <a:r>
              <a:rPr lang="en-GB" altLang="en-US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in the lab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1488" y="1124744"/>
            <a:ext cx="77724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en-US" sz="2200" b="1" dirty="0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471488" y="1862301"/>
            <a:ext cx="5905500" cy="1865312"/>
            <a:chOff x="657" y="2024"/>
            <a:chExt cx="3720" cy="1175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4" t="46022" r="56683" b="18794"/>
            <a:stretch>
              <a:fillRect/>
            </a:stretch>
          </p:blipFill>
          <p:spPr bwMode="auto">
            <a:xfrm>
              <a:off x="657" y="2024"/>
              <a:ext cx="1492" cy="1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7" t="38783" r="47498" b="20604"/>
            <a:stretch>
              <a:fillRect/>
            </a:stretch>
          </p:blipFill>
          <p:spPr bwMode="auto">
            <a:xfrm>
              <a:off x="2654" y="2024"/>
              <a:ext cx="1723" cy="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"/>
          <a:stretch/>
        </p:blipFill>
        <p:spPr bwMode="auto">
          <a:xfrm>
            <a:off x="1031184" y="3762389"/>
            <a:ext cx="3707411" cy="275695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38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Next Generation Sequencing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</a:pPr>
            <a:endParaRPr lang="en-GB" altLang="en-US" sz="29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GB" altLang="en-US" sz="600" dirty="0">
              <a:latin typeface="Garamond" panose="02020404030301010803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52633" y="2059427"/>
            <a:ext cx="7476967" cy="4444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5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An end to sequential testing with Sanger sequencing</a:t>
            </a:r>
          </a:p>
          <a:p>
            <a:endParaRPr lang="en-GB" altLang="en-US" sz="900" b="1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altLang="en-US" sz="25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Wider range of tests in a shorter time for less money</a:t>
            </a:r>
          </a:p>
          <a:p>
            <a:endParaRPr lang="en-GB" altLang="en-US" sz="900" b="1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altLang="en-US" sz="25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Current strategy: Disease panels</a:t>
            </a:r>
          </a:p>
          <a:p>
            <a:pPr lvl="1"/>
            <a:r>
              <a:rPr lang="en-GB" altLang="en-US" sz="27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Enriching to sequence only the </a:t>
            </a:r>
            <a:r>
              <a:rPr lang="en-GB" altLang="en-US" sz="27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known disease genes </a:t>
            </a:r>
            <a:r>
              <a:rPr lang="en-GB" altLang="en-US" sz="27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relevant to the phenotype</a:t>
            </a:r>
          </a:p>
          <a:p>
            <a:pPr lvl="1"/>
            <a:r>
              <a:rPr lang="en-GB" altLang="en-US" sz="27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Panels expandable to include new genes as they are published</a:t>
            </a:r>
          </a:p>
          <a:p>
            <a:pPr lvl="1"/>
            <a:r>
              <a:rPr lang="en-GB" altLang="en-US" sz="27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“</a:t>
            </a:r>
            <a:r>
              <a:rPr lang="en-GB" altLang="en-US" sz="27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Exome</a:t>
            </a:r>
            <a:r>
              <a:rPr lang="en-GB" altLang="en-US" sz="27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” – more on this later</a:t>
            </a:r>
          </a:p>
          <a:p>
            <a:pPr lvl="1"/>
            <a:r>
              <a:rPr lang="en-GB" altLang="en-US" sz="27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Pathogenic variants (still) </a:t>
            </a:r>
            <a:r>
              <a:rPr lang="en-GB" altLang="en-US" sz="27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confirmed</a:t>
            </a:r>
            <a:r>
              <a:rPr lang="en-GB" altLang="en-US" sz="27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by Sanger sequencing</a:t>
            </a:r>
          </a:p>
          <a:p>
            <a:pPr lvl="1"/>
            <a:endParaRPr lang="en-GB" altLang="en-US" sz="2700" dirty="0">
              <a:latin typeface="Garamond" panose="02020404030301010803" pitchFamily="18" charset="0"/>
            </a:endParaRPr>
          </a:p>
          <a:p>
            <a:pPr lvl="1"/>
            <a:endParaRPr lang="en-GB" altLang="en-US" sz="1000" dirty="0">
              <a:latin typeface="Garamond" panose="02020404030301010803" pitchFamily="18" charset="0"/>
            </a:endParaRPr>
          </a:p>
          <a:p>
            <a:endParaRPr lang="en-GB" altLang="en-US" sz="2200" dirty="0">
              <a:latin typeface="Garamond" panose="02020404030301010803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49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Whole-Genome Sequencing I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u="sng" dirty="0">
                <a:solidFill>
                  <a:srgbClr val="0070C0"/>
                </a:solidFill>
                <a:latin typeface="Garamond" panose="02020404030301010803" pitchFamily="18" charset="0"/>
              </a:rPr>
              <a:t>Step 1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: DNA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library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construction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In the wet lab – prepare the DNA sample for sequencing 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Essentially the DNA is broken down into small fragment (300bp)</a:t>
            </a: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Adapters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are added on the end of the fragments</a:t>
            </a: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Adapters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contain essential components to allow the fragments for sequencing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The sample DNA library is now ready for sequencing </a:t>
            </a:r>
          </a:p>
          <a:p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88" y="3131443"/>
            <a:ext cx="4038600" cy="22002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370769" y="3066126"/>
            <a:ext cx="133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End - Repair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505350" y="3698958"/>
            <a:ext cx="962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A-tailing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54554" y="4263946"/>
            <a:ext cx="1686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Adapter ligation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502408" y="4962386"/>
            <a:ext cx="132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DNA library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04824" y="2291234"/>
            <a:ext cx="317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Sheared Sample DNA fragments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231789" y="2736775"/>
            <a:ext cx="0" cy="33746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9762" y="5807631"/>
            <a:ext cx="185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www.Illumina.com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30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Whole-Genome Sequencing II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u="sng" dirty="0">
                <a:solidFill>
                  <a:srgbClr val="0070C0"/>
                </a:solidFill>
                <a:latin typeface="Garamond" panose="02020404030301010803" pitchFamily="18" charset="0"/>
              </a:rPr>
              <a:t>Step 2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: cluster generation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Hybridise DNA library to the flowcell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Perform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bridge PCR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to generate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clusters </a:t>
            </a: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Flow cell 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is now ready to be loaded on to the sequencer to perform the sequencing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Massively parallel 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2" r="32072" b="20654"/>
          <a:stretch/>
        </p:blipFill>
        <p:spPr>
          <a:xfrm>
            <a:off x="8151388" y="4590706"/>
            <a:ext cx="3202412" cy="1888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41" y="1996165"/>
            <a:ext cx="2609850" cy="17526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95" y="1908453"/>
            <a:ext cx="1340180" cy="1918728"/>
          </a:xfrm>
        </p:spPr>
      </p:pic>
      <p:sp>
        <p:nvSpPr>
          <p:cNvPr id="2" name="TextBox 1"/>
          <p:cNvSpPr txBox="1"/>
          <p:nvPr/>
        </p:nvSpPr>
        <p:spPr>
          <a:xfrm>
            <a:off x="8236135" y="3521941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Flowcell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26769" y="4001294"/>
            <a:ext cx="66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70C0"/>
                </a:solidFill>
              </a:rPr>
              <a:t>cBOT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6222" y="5992297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Bridge PCR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4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Illumina Sequencers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6" y="2174870"/>
            <a:ext cx="10058400" cy="400982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8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546400" cy="4351338"/>
          </a:xfrm>
        </p:spPr>
        <p:txBody>
          <a:bodyPr>
            <a:normAutofit lnSpcReduction="10000"/>
          </a:bodyPr>
          <a:lstStyle/>
          <a:p>
            <a:r>
              <a:rPr lang="en-GB" u="sng" dirty="0">
                <a:solidFill>
                  <a:srgbClr val="0070C0"/>
                </a:solidFill>
                <a:latin typeface="Garamond" panose="02020404030301010803" pitchFamily="18" charset="0"/>
              </a:rPr>
              <a:t>Step 3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: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sequencing-by-synthesis</a:t>
            </a:r>
          </a:p>
          <a:p>
            <a:endParaRPr lang="en-GB" b="1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Annealing 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of sequencing primer</a:t>
            </a:r>
          </a:p>
          <a:p>
            <a:endParaRPr lang="en-GB" b="1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Sequence each nucleotide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1 cycle at a time 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in a controlled manner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Modified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4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bases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(ATCG) with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chain terminators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AND a different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fluorescent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colour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 dye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2"/>
          <a:stretch/>
        </p:blipFill>
        <p:spPr>
          <a:xfrm>
            <a:off x="7384600" y="1825625"/>
            <a:ext cx="3097546" cy="4889174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Whole-Genome Sequencing </a:t>
            </a:r>
            <a:r>
              <a:rPr lang="en-GB" dirty="0" err="1">
                <a:solidFill>
                  <a:srgbClr val="0070C0"/>
                </a:solidFill>
                <a:latin typeface="Garamond" panose="02020404030301010803" pitchFamily="18" charset="0"/>
              </a:rPr>
              <a:t>IIIa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22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Single nucleotide incorporation (DNA polymerase)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Flowcell wash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Image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the 4 bases (digital photograph)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b="1" u="sng" dirty="0">
                <a:solidFill>
                  <a:srgbClr val="0070C0"/>
                </a:solidFill>
                <a:latin typeface="Garamond" panose="02020404030301010803" pitchFamily="18" charset="0"/>
              </a:rPr>
              <a:t>Cleave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chain terminator chemical group and dye with enzyme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2"/>
          <a:stretch/>
        </p:blipFill>
        <p:spPr>
          <a:xfrm>
            <a:off x="8196147" y="1825625"/>
            <a:ext cx="3008144" cy="47480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256405" y="5749925"/>
            <a:ext cx="1428750" cy="952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675630" y="2066925"/>
            <a:ext cx="0" cy="36766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618355" y="2085975"/>
            <a:ext cx="10668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75630" y="3024893"/>
            <a:ext cx="1704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Repeat (n) times for full length sequence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Whole-Genome Sequencing </a:t>
            </a:r>
            <a:r>
              <a:rPr lang="en-GB" dirty="0" err="1">
                <a:solidFill>
                  <a:srgbClr val="0070C0"/>
                </a:solidFill>
                <a:latin typeface="Garamond" panose="02020404030301010803" pitchFamily="18" charset="0"/>
              </a:rPr>
              <a:t>IIIb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012157" y="6437313"/>
            <a:ext cx="505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hlinkClick r:id="rId5"/>
              </a:rPr>
              <a:t>https://www.youtube.com/watch?v=fCd6B5HRaZ8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34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86450" cy="4351338"/>
          </a:xfrm>
        </p:spPr>
        <p:txBody>
          <a:bodyPr>
            <a:normAutofit fontScale="92500"/>
          </a:bodyPr>
          <a:lstStyle/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Camera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sequentially images all 4 bases on the surface of the flowcell each cycle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Each cycle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image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is converted to a nucleotide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base call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(A or C or G or T)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Cycle number 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anywhere between 50 – 250 nucleotide base pairs, depending on desired sequence length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4" y="2847244"/>
            <a:ext cx="4448175" cy="2763800"/>
          </a:xfrm>
        </p:spPr>
      </p:pic>
      <p:sp>
        <p:nvSpPr>
          <p:cNvPr id="3" name="Rectangle 2"/>
          <p:cNvSpPr/>
          <p:nvPr/>
        </p:nvSpPr>
        <p:spPr>
          <a:xfrm>
            <a:off x="6602128" y="6176963"/>
            <a:ext cx="505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(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  <a:hlinkClick r:id="rId5"/>
              </a:rPr>
              <a:t>https://www.youtube.com/watch?v=fCd6B5HRaZ8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)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Whole-Genome Sequencing </a:t>
            </a:r>
            <a:r>
              <a:rPr lang="en-GB" dirty="0" err="1">
                <a:solidFill>
                  <a:srgbClr val="0070C0"/>
                </a:solidFill>
                <a:latin typeface="Garamond" panose="02020404030301010803" pitchFamily="18" charset="0"/>
              </a:rPr>
              <a:t>IIIc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959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NGS (left) produces a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digital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readout. Sanger (right) produces an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analogue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readout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Sanger is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one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sequence read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NGS is a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consensus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sequence of many reads  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NGS v Sanger Sequencing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59852"/>
            <a:ext cx="5181600" cy="4082883"/>
          </a:xfrm>
        </p:spPr>
      </p:pic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99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16" y="276225"/>
            <a:ext cx="2914459" cy="136443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715233" y="1995977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Analysis of Next-Generation Sequencing Data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7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Evolution of Sequencing Technologies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</a:pPr>
            <a:endParaRPr lang="en-GB" altLang="en-US" sz="29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GB" altLang="en-US" sz="600" dirty="0">
              <a:latin typeface="Garamond" panose="020204040303010108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4309" y="160063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GB" alt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PCR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Fragment Analysis</a:t>
            </a:r>
          </a:p>
          <a:p>
            <a:pPr>
              <a:defRPr/>
            </a:pPr>
            <a:endParaRPr lang="en-GB" altLang="en-US" sz="24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Sanger Sequencing</a:t>
            </a:r>
          </a:p>
          <a:p>
            <a:pPr>
              <a:defRPr/>
            </a:pPr>
            <a:endParaRPr lang="en-GB" altLang="en-US" sz="24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Next-generation sequencing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Whole genome sequencing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Whole exome sequencing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104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Genome Sequencing Is Not Trivial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831" y="2823948"/>
            <a:ext cx="2371638" cy="888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861" y="2502295"/>
            <a:ext cx="1809117" cy="13945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294" y="2489866"/>
            <a:ext cx="2253141" cy="14848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9620" y="3896820"/>
            <a:ext cx="18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Data generation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4850" y="3896825"/>
            <a:ext cx="182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Data processing and automated interpretation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81243" y="3896820"/>
            <a:ext cx="182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Manual interpretation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131831" y="5265635"/>
            <a:ext cx="0" cy="90129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31831" y="5265632"/>
            <a:ext cx="209147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45491" y="5331183"/>
            <a:ext cx="340792" cy="3038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40623" y="5255583"/>
            <a:ext cx="0" cy="90129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40623" y="5255580"/>
            <a:ext cx="209147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54283" y="5321130"/>
            <a:ext cx="294157" cy="344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119595" y="5255585"/>
            <a:ext cx="0" cy="90129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19595" y="5255582"/>
            <a:ext cx="209147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133255" y="5321132"/>
            <a:ext cx="1404752" cy="3139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2296" y="5321132"/>
            <a:ext cx="839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70C0"/>
                </a:solidFill>
                <a:latin typeface="Garamond" panose="02020404030301010803" pitchFamily="18" charset="0"/>
              </a:rPr>
              <a:t>Total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64492" y="5817944"/>
            <a:ext cx="980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  <a:latin typeface="Garamond" panose="02020404030301010803" pitchFamily="18" charset="0"/>
              </a:rPr>
              <a:t>Hands on time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58472" y="5761113"/>
            <a:ext cx="60578" cy="3441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33255" y="5746680"/>
            <a:ext cx="1252182" cy="3441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145491" y="5761113"/>
            <a:ext cx="84130" cy="3441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594955" y="5459936"/>
            <a:ext cx="1580965" cy="0"/>
          </a:xfrm>
          <a:prstGeom prst="line">
            <a:avLst/>
          </a:prstGeom>
          <a:ln>
            <a:solidFill>
              <a:schemeClr val="tx1"/>
            </a:solidFill>
            <a:headEnd type="diamond" w="sm" len="sm"/>
            <a:tailEnd type="diamond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55910" y="5907183"/>
            <a:ext cx="1580965" cy="0"/>
          </a:xfrm>
          <a:prstGeom prst="line">
            <a:avLst/>
          </a:prstGeom>
          <a:ln>
            <a:solidFill>
              <a:schemeClr val="tx1"/>
            </a:solidFill>
            <a:headEnd type="diamond" w="sm" len="sm"/>
            <a:tailEnd type="diamond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5020" y="1880060"/>
            <a:ext cx="96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Garamond" panose="02020404030301010803" pitchFamily="18" charset="0"/>
              </a:rPr>
              <a:t>Interpretation</a:t>
            </a:r>
            <a:r>
              <a:rPr lang="en-US" dirty="0">
                <a:solidFill>
                  <a:srgbClr val="0070C0"/>
                </a:solidFill>
                <a:latin typeface="Garamond" panose="02020404030301010803" pitchFamily="18" charset="0"/>
              </a:rPr>
              <a:t> of </a:t>
            </a:r>
            <a:r>
              <a:rPr lang="en-US" b="1" dirty="0">
                <a:solidFill>
                  <a:srgbClr val="0070C0"/>
                </a:solidFill>
                <a:latin typeface="Garamond" panose="02020404030301010803" pitchFamily="18" charset="0"/>
              </a:rPr>
              <a:t>clinical exomes and genomes</a:t>
            </a:r>
            <a:r>
              <a:rPr lang="en-US" dirty="0">
                <a:solidFill>
                  <a:srgbClr val="0070C0"/>
                </a:solidFill>
                <a:latin typeface="Garamond" panose="02020404030301010803" pitchFamily="18" charset="0"/>
              </a:rPr>
              <a:t> is currently has a substantial manual component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84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62" y="2748797"/>
            <a:ext cx="3408728" cy="25362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95" y="2945665"/>
            <a:ext cx="3106489" cy="2001959"/>
          </a:xfrm>
          <a:prstGeom prst="rect">
            <a:avLst/>
          </a:prstGeom>
        </p:spPr>
      </p:pic>
      <p:pic>
        <p:nvPicPr>
          <p:cNvPr id="15" name="Picture 14" descr="hiseq_10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2461904"/>
            <a:ext cx="2138362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104284" y="5062053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Machine DNA base calls</a:t>
            </a: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24395" y="5730776"/>
            <a:ext cx="3624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Short read sequences representing our original DNA library</a:t>
            </a: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Whole-Genome Sequencing Data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7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Short read sequences from the machine need to be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re-assembled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like a jigsaw 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To generate a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consensus sequence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of our original DNA samples</a:t>
            </a:r>
          </a:p>
          <a:p>
            <a:endParaRPr lang="en-GB" b="1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We can compare this consensus sequence against the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human genome reference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and look for the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genetic variants 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Dedicated software and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bioinformatics tools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will achieve this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Analysis of NGS Data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" r="15673"/>
          <a:stretch/>
        </p:blipFill>
        <p:spPr>
          <a:xfrm>
            <a:off x="6172199" y="2695911"/>
            <a:ext cx="5800725" cy="23589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62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293" y="356183"/>
            <a:ext cx="8229600" cy="1143000"/>
          </a:xfrm>
        </p:spPr>
        <p:txBody>
          <a:bodyPr/>
          <a:lstStyle/>
          <a:p>
            <a: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  <a:t>NGS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211" y="1664008"/>
            <a:ext cx="9377916" cy="452596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How is NGS data analysed?</a:t>
            </a:r>
          </a:p>
          <a:p>
            <a:endParaRPr lang="en-GB" sz="24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NGS Data analysis represents the real challenge (and fun part!)</a:t>
            </a:r>
          </a:p>
          <a:p>
            <a:endParaRPr lang="en-GB" sz="24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There are </a:t>
            </a:r>
            <a:r>
              <a:rPr lang="en-GB" sz="2400" b="1" dirty="0">
                <a:solidFill>
                  <a:srgbClr val="0070C0"/>
                </a:solidFill>
                <a:latin typeface="Garamond" panose="02020404030301010803" pitchFamily="18" charset="0"/>
              </a:rPr>
              <a:t>4</a:t>
            </a: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 steps:</a:t>
            </a:r>
          </a:p>
          <a:p>
            <a:endParaRPr lang="en-GB" sz="24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1) </a:t>
            </a:r>
            <a:r>
              <a:rPr lang="en-GB" sz="2400" b="1" dirty="0">
                <a:solidFill>
                  <a:srgbClr val="0070C0"/>
                </a:solidFill>
                <a:latin typeface="Garamond" panose="02020404030301010803" pitchFamily="18" charset="0"/>
              </a:rPr>
              <a:t>Primary Analysis </a:t>
            </a: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(process the machine raw data)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2) </a:t>
            </a:r>
            <a:r>
              <a:rPr lang="en-GB" sz="2400" b="1" dirty="0">
                <a:solidFill>
                  <a:srgbClr val="0070C0"/>
                </a:solidFill>
                <a:latin typeface="Garamond" panose="02020404030301010803" pitchFamily="18" charset="0"/>
              </a:rPr>
              <a:t>Secondary Analysis </a:t>
            </a: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(align the short read sequences to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          the genome)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3) </a:t>
            </a:r>
            <a:r>
              <a:rPr lang="en-GB" sz="2400" b="1" dirty="0">
                <a:solidFill>
                  <a:srgbClr val="0070C0"/>
                </a:solidFill>
                <a:latin typeface="Garamond" panose="02020404030301010803" pitchFamily="18" charset="0"/>
              </a:rPr>
              <a:t>Tertiary Analysis </a:t>
            </a: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(call variants in the sequence data)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4) </a:t>
            </a:r>
            <a:r>
              <a:rPr lang="en-GB" sz="2400" b="1" dirty="0">
                <a:solidFill>
                  <a:srgbClr val="0070C0"/>
                </a:solidFill>
                <a:latin typeface="Garamond" panose="02020404030301010803" pitchFamily="18" charset="0"/>
              </a:rPr>
              <a:t>Quaternary Analysis </a:t>
            </a: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(interpret the genetic data)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lvl="6"/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1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13" y="2228283"/>
            <a:ext cx="3106489" cy="200195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8660" y="444766"/>
            <a:ext cx="8387872" cy="11430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solidFill>
                  <a:srgbClr val="0070C0"/>
                </a:solidFill>
                <a:latin typeface="Garamond" panose="02020404030301010803" pitchFamily="18" charset="0"/>
              </a:rPr>
              <a:t>Process raw sequence data (Primary Analysis)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847850" y="1295667"/>
            <a:ext cx="848995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000" b="1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87" y="4110872"/>
            <a:ext cx="3408728" cy="2536256"/>
          </a:xfrm>
          <a:prstGeom prst="rect">
            <a:avLst/>
          </a:prstGeom>
        </p:spPr>
      </p:pic>
      <p:pic>
        <p:nvPicPr>
          <p:cNvPr id="6" name="Picture 5" descr="hiseq_1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92" y="1744522"/>
            <a:ext cx="2138362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31252" y="194322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Standard </a:t>
            </a:r>
            <a:r>
              <a:rPr lang="en-US" altLang="en-US" u="sng" dirty="0">
                <a:solidFill>
                  <a:srgbClr val="0070C0"/>
                </a:solidFill>
                <a:latin typeface="Garamond" panose="02020404030301010803" pitchFamily="18" charset="0"/>
              </a:rPr>
              <a:t>fastq</a:t>
            </a:r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 file:</a:t>
            </a:r>
          </a:p>
          <a:p>
            <a:endParaRPr lang="en-US" alt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Four lines per short read sequence:</a:t>
            </a:r>
          </a:p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1) Sequence ID</a:t>
            </a:r>
          </a:p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2) Nucleotide Sequence</a:t>
            </a:r>
          </a:p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3) Strand</a:t>
            </a:r>
          </a:p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4) Per base quality score </a:t>
            </a:r>
            <a:b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</a:b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57302" y="4636624"/>
            <a:ext cx="4191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69280" y="5152440"/>
            <a:ext cx="4191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78072" y="6143039"/>
            <a:ext cx="4191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157302" y="5644807"/>
            <a:ext cx="4191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36758" y="4966966"/>
            <a:ext cx="1448902" cy="4747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175599" y="4452736"/>
            <a:ext cx="2408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Machine DNA base calls</a:t>
            </a: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60491" y="5644807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Generate sequence files</a:t>
            </a: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700" y="62777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http://www.Illumina.com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9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8334" y="34324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  <a:t>Alignment to the Genome</a:t>
            </a:r>
            <a:b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</a:br>
            <a: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  <a:t>(Secondary analysis)</a:t>
            </a:r>
          </a:p>
        </p:txBody>
      </p:sp>
      <p:sp>
        <p:nvSpPr>
          <p:cNvPr id="3" name="Content Placeholder 23"/>
          <p:cNvSpPr>
            <a:spLocks noGrp="1"/>
          </p:cNvSpPr>
          <p:nvPr>
            <p:ph idx="1"/>
          </p:nvPr>
        </p:nvSpPr>
        <p:spPr>
          <a:xfrm>
            <a:off x="1662223" y="1903512"/>
            <a:ext cx="4199860" cy="4954488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rgbClr val="0070C0"/>
                </a:solidFill>
                <a:latin typeface="Garamond" panose="02020404030301010803" pitchFamily="18" charset="0"/>
              </a:rPr>
              <a:t>Align short sequence reads (the fastq files) to the reference genome</a:t>
            </a:r>
          </a:p>
          <a:p>
            <a:endParaRPr lang="en-GB" sz="26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sz="2600" dirty="0">
                <a:solidFill>
                  <a:srgbClr val="0070C0"/>
                </a:solidFill>
                <a:latin typeface="Garamond" panose="02020404030301010803" pitchFamily="18" charset="0"/>
              </a:rPr>
              <a:t>Specialist alignment programs; BWA, </a:t>
            </a:r>
          </a:p>
          <a:p>
            <a:endParaRPr lang="en-GB" sz="26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sz="2600" dirty="0">
                <a:solidFill>
                  <a:srgbClr val="0070C0"/>
                </a:solidFill>
                <a:latin typeface="Garamond" panose="02020404030301010803" pitchFamily="18" charset="0"/>
              </a:rPr>
              <a:t>Generates a .bam </a:t>
            </a:r>
          </a:p>
          <a:p>
            <a:r>
              <a:rPr lang="en-GB" sz="2600" dirty="0">
                <a:solidFill>
                  <a:srgbClr val="0070C0"/>
                </a:solidFill>
                <a:latin typeface="Garamond" panose="02020404030301010803" pitchFamily="18" charset="0"/>
              </a:rPr>
              <a:t>Alignment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6" t="30132" r="47507"/>
          <a:stretch/>
        </p:blipFill>
        <p:spPr>
          <a:xfrm>
            <a:off x="5124570" y="3455596"/>
            <a:ext cx="2382715" cy="288387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18497" y="4422225"/>
            <a:ext cx="6588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70897" y="4574625"/>
            <a:ext cx="6588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623297" y="4727025"/>
            <a:ext cx="6588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775697" y="4879425"/>
            <a:ext cx="6588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34173" y="5025475"/>
            <a:ext cx="3311525" cy="0"/>
          </a:xfrm>
          <a:prstGeom prst="line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507285" y="4422225"/>
            <a:ext cx="6588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659685" y="4574625"/>
            <a:ext cx="6588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12085" y="4727025"/>
            <a:ext cx="6588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964485" y="4879425"/>
            <a:ext cx="6588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45573" y="2230265"/>
            <a:ext cx="6588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045573" y="2382665"/>
            <a:ext cx="6588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056685" y="2535065"/>
            <a:ext cx="6588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045572" y="2701752"/>
            <a:ext cx="6588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62"/>
          <p:cNvSpPr>
            <a:spLocks noChangeArrowheads="1"/>
          </p:cNvSpPr>
          <p:nvPr/>
        </p:nvSpPr>
        <p:spPr bwMode="auto">
          <a:xfrm>
            <a:off x="7375522" y="2240088"/>
            <a:ext cx="2139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70C0"/>
                </a:solidFill>
                <a:latin typeface="Garamond" panose="02020404030301010803" pitchFamily="18" charset="0"/>
                <a:ea typeface="ＭＳ Ｐゴシック" pitchFamily="34" charset="-128"/>
              </a:rPr>
              <a:t>Short-read sequences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70C0"/>
                </a:solidFill>
                <a:latin typeface="Garamond" panose="02020404030301010803" pitchFamily="18" charset="0"/>
                <a:ea typeface="ＭＳ Ｐゴシック" pitchFamily="34" charset="-128"/>
              </a:rPr>
              <a:t>(Fastq format) </a:t>
            </a:r>
          </a:p>
        </p:txBody>
      </p:sp>
      <p:sp>
        <p:nvSpPr>
          <p:cNvPr id="19" name="Rectangle 62"/>
          <p:cNvSpPr>
            <a:spLocks noChangeArrowheads="1"/>
          </p:cNvSpPr>
          <p:nvPr/>
        </p:nvSpPr>
        <p:spPr bwMode="auto">
          <a:xfrm>
            <a:off x="7292971" y="5134676"/>
            <a:ext cx="2141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70C0"/>
                </a:solidFill>
                <a:latin typeface="Garamond" panose="02020404030301010803" pitchFamily="18" charset="0"/>
                <a:ea typeface="ＭＳ Ｐゴシック" pitchFamily="34" charset="-128"/>
              </a:rPr>
              <a:t>Aligning to genome reference</a:t>
            </a:r>
          </a:p>
        </p:txBody>
      </p:sp>
      <p:cxnSp>
        <p:nvCxnSpPr>
          <p:cNvPr id="20" name="Straight Arrow Connector 11"/>
          <p:cNvCxnSpPr>
            <a:cxnSpLocks noChangeShapeType="1"/>
          </p:cNvCxnSpPr>
          <p:nvPr/>
        </p:nvCxnSpPr>
        <p:spPr bwMode="auto">
          <a:xfrm>
            <a:off x="8828209" y="2978457"/>
            <a:ext cx="0" cy="47713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11"/>
          <p:cNvCxnSpPr>
            <a:cxnSpLocks noChangeShapeType="1"/>
          </p:cNvCxnSpPr>
          <p:nvPr/>
        </p:nvCxnSpPr>
        <p:spPr bwMode="auto">
          <a:xfrm>
            <a:off x="9515473" y="4558750"/>
            <a:ext cx="5302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62"/>
          <p:cNvSpPr>
            <a:spLocks noChangeArrowheads="1"/>
          </p:cNvSpPr>
          <p:nvPr/>
        </p:nvSpPr>
        <p:spPr bwMode="auto">
          <a:xfrm>
            <a:off x="7911041" y="3770304"/>
            <a:ext cx="2141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70C0"/>
                </a:solidFill>
                <a:latin typeface="Garamond" panose="02020404030301010803" pitchFamily="18" charset="0"/>
                <a:ea typeface="ＭＳ Ｐゴシック" pitchFamily="34" charset="-128"/>
              </a:rPr>
              <a:t>generate overlapping sequence </a:t>
            </a:r>
            <a:r>
              <a:rPr lang="en-US" altLang="en-US" sz="1200" dirty="0" err="1">
                <a:solidFill>
                  <a:srgbClr val="0070C0"/>
                </a:solidFill>
                <a:latin typeface="Garamond" panose="02020404030301010803" pitchFamily="18" charset="0"/>
                <a:ea typeface="ＭＳ Ｐゴシック" pitchFamily="34" charset="-128"/>
              </a:rPr>
              <a:t>contig</a:t>
            </a:r>
            <a:endParaRPr lang="en-US" altLang="en-US" sz="1200" dirty="0">
              <a:solidFill>
                <a:srgbClr val="0070C0"/>
              </a:solidFill>
              <a:latin typeface="Garamond" panose="02020404030301010803" pitchFamily="18" charset="0"/>
              <a:ea typeface="ＭＳ Ｐゴシック" pitchFamily="34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37472" y="5926298"/>
            <a:ext cx="2430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latin typeface="Garamond" panose="02020404030301010803" pitchFamily="18" charset="0"/>
              </a:rPr>
              <a:t>http://www.goldenhelix.com/GenomeBrowse/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6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717" y="281259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  <a:t>Variant Detection (Tertiary Analysis)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idx="1"/>
          </p:nvPr>
        </p:nvSpPr>
        <p:spPr>
          <a:xfrm>
            <a:off x="1981200" y="1398174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Look for </a:t>
            </a:r>
            <a:r>
              <a:rPr lang="en-GB" sz="2400" u="sng" dirty="0">
                <a:solidFill>
                  <a:srgbClr val="0070C0"/>
                </a:solidFill>
                <a:latin typeface="Garamond" panose="02020404030301010803" pitchFamily="18" charset="0"/>
              </a:rPr>
              <a:t>differences</a:t>
            </a: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 in the aligned data compared to that of the reference genome </a:t>
            </a:r>
          </a:p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Specialist programs : SAMTOOLS, GATK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" r="15673"/>
          <a:stretch/>
        </p:blipFill>
        <p:spPr>
          <a:xfrm>
            <a:off x="1927948" y="2658322"/>
            <a:ext cx="7557365" cy="23612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80817" y="4878630"/>
            <a:ext cx="447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http://www.goldenhelix.com/GenomeBrowse/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792417" y="2429723"/>
            <a:ext cx="527538" cy="694593"/>
          </a:xfrm>
          <a:prstGeom prst="straightConnector1">
            <a:avLst/>
          </a:prstGeom>
          <a:ln w="603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69424" y="2139575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DNA Variant</a:t>
            </a: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51" y="4942532"/>
            <a:ext cx="2977650" cy="13652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64053" y="6306344"/>
            <a:ext cx="3866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http://www.1000genomes.org/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20226" y="5342922"/>
            <a:ext cx="4894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End result of variant detection is a table of variants found in the sequenced DNA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Standard variant call (.</a:t>
            </a:r>
            <a:r>
              <a:rPr lang="en-GB" dirty="0" err="1">
                <a:solidFill>
                  <a:srgbClr val="0070C0"/>
                </a:solidFill>
                <a:latin typeface="Garamond" panose="02020404030301010803" pitchFamily="18" charset="0"/>
              </a:rPr>
              <a:t>vcf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) format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48663" y="4553370"/>
            <a:ext cx="527538" cy="694593"/>
          </a:xfrm>
          <a:prstGeom prst="straightConnector1">
            <a:avLst/>
          </a:prstGeom>
          <a:ln w="603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16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866" y="451627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  <a:t>Variant Detection (Tertiary Analysis)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6725" y="4756808"/>
            <a:ext cx="3866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http://www.1000genomes.org/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61246" y="5126140"/>
            <a:ext cx="4894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End result of variant detection is a table of variants found in the sequenced DNA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Standard variant call (.</a:t>
            </a:r>
            <a:r>
              <a:rPr lang="en-GB" dirty="0" err="1">
                <a:solidFill>
                  <a:srgbClr val="0070C0"/>
                </a:solidFill>
                <a:latin typeface="Garamond" panose="02020404030301010803" pitchFamily="18" charset="0"/>
              </a:rPr>
              <a:t>vcf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) format 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23" y="1816066"/>
            <a:ext cx="8461506" cy="2929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7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8806"/>
            <a:ext cx="10111564" cy="4525963"/>
          </a:xfrm>
        </p:spPr>
        <p:txBody>
          <a:bodyPr/>
          <a:lstStyle/>
          <a:p>
            <a:r>
              <a:rPr lang="en-GB" sz="2300" dirty="0">
                <a:solidFill>
                  <a:srgbClr val="0070C0"/>
                </a:solidFill>
                <a:latin typeface="Garamond" panose="02020404030301010803" pitchFamily="18" charset="0"/>
              </a:rPr>
              <a:t>We need to interpret the variant data</a:t>
            </a:r>
          </a:p>
          <a:p>
            <a:r>
              <a:rPr lang="en-GB" sz="2300" dirty="0">
                <a:solidFill>
                  <a:srgbClr val="0070C0"/>
                </a:solidFill>
                <a:latin typeface="Garamond" panose="02020404030301010803" pitchFamily="18" charset="0"/>
              </a:rPr>
              <a:t>Typically there are 3 million variants detected in any given human genome </a:t>
            </a:r>
          </a:p>
          <a:p>
            <a:r>
              <a:rPr lang="en-GB" sz="2300" dirty="0">
                <a:solidFill>
                  <a:srgbClr val="0070C0"/>
                </a:solidFill>
                <a:latin typeface="Garamond" panose="02020404030301010803" pitchFamily="18" charset="0"/>
              </a:rPr>
              <a:t>We can detect 23,000 variants in an ‘exome’</a:t>
            </a:r>
          </a:p>
          <a:p>
            <a:r>
              <a:rPr lang="en-GB" sz="2300" dirty="0">
                <a:solidFill>
                  <a:srgbClr val="0070C0"/>
                </a:solidFill>
                <a:latin typeface="Garamond" panose="02020404030301010803" pitchFamily="18" charset="0"/>
              </a:rPr>
              <a:t>What does all this genetic variation mean?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99919" y="5709721"/>
            <a:ext cx="1342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Variant Data</a:t>
            </a:r>
          </a:p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(.</a:t>
            </a:r>
            <a:r>
              <a:rPr lang="en-GB" dirty="0" err="1">
                <a:solidFill>
                  <a:srgbClr val="0070C0"/>
                </a:solidFill>
                <a:latin typeface="Garamond" panose="02020404030301010803" pitchFamily="18" charset="0"/>
              </a:rPr>
              <a:t>vcf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file)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79851" y="6018800"/>
            <a:ext cx="28176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08508" y="5738438"/>
            <a:ext cx="2159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Annotated variant </a:t>
            </a:r>
          </a:p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data for interpretation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71260" y="5284382"/>
            <a:ext cx="552893" cy="5710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67420" y="5315120"/>
            <a:ext cx="552893" cy="5710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83969" y="4511786"/>
            <a:ext cx="1292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GENE </a:t>
            </a:r>
          </a:p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information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3646" y="4231030"/>
            <a:ext cx="1292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Variant </a:t>
            </a:r>
          </a:p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frequency </a:t>
            </a:r>
          </a:p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information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5062" y="6107587"/>
            <a:ext cx="20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Annotation software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7318732" y="4284932"/>
            <a:ext cx="244549" cy="8481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8978" y="4369530"/>
            <a:ext cx="18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Publically </a:t>
            </a:r>
          </a:p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available databases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62940" y="180975"/>
            <a:ext cx="10066020" cy="11430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  <a:t>Making sense of the variant data</a:t>
            </a:r>
            <a:b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</a:br>
            <a: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  <a:t>(Quaternary Analysis)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48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750" y="1943949"/>
            <a:ext cx="4433808" cy="4525963"/>
          </a:xfrm>
        </p:spPr>
        <p:txBody>
          <a:bodyPr>
            <a:normAutofit fontScale="92500" lnSpcReduction="10000"/>
          </a:bodyPr>
          <a:lstStyle/>
          <a:p>
            <a:r>
              <a:rPr lang="en-GB" sz="2300" b="1" dirty="0">
                <a:solidFill>
                  <a:srgbClr val="0070C0"/>
                </a:solidFill>
                <a:latin typeface="Garamond" panose="02020404030301010803" pitchFamily="18" charset="0"/>
              </a:rPr>
              <a:t>Annovar</a:t>
            </a:r>
            <a:r>
              <a:rPr lang="en-GB" sz="2300" dirty="0">
                <a:solidFill>
                  <a:srgbClr val="0070C0"/>
                </a:solidFill>
                <a:latin typeface="Garamond" panose="02020404030301010803" pitchFamily="18" charset="0"/>
              </a:rPr>
              <a:t>  variant annotation software</a:t>
            </a:r>
          </a:p>
          <a:p>
            <a:r>
              <a:rPr lang="en-GB" sz="2300" dirty="0">
                <a:solidFill>
                  <a:srgbClr val="0070C0"/>
                </a:solidFill>
                <a:latin typeface="Garamond" panose="02020404030301010803" pitchFamily="18" charset="0"/>
              </a:rPr>
              <a:t>Most widely used</a:t>
            </a:r>
          </a:p>
          <a:p>
            <a:r>
              <a:rPr lang="en-GB" sz="2300" dirty="0">
                <a:solidFill>
                  <a:srgbClr val="0070C0"/>
                </a:solidFill>
                <a:latin typeface="Garamond" panose="02020404030301010803" pitchFamily="18" charset="0"/>
              </a:rPr>
              <a:t>Gene detail/consequences/</a:t>
            </a:r>
            <a:r>
              <a:rPr lang="en-GB" sz="2300" dirty="0" err="1">
                <a:solidFill>
                  <a:srgbClr val="0070C0"/>
                </a:solidFill>
                <a:latin typeface="Garamond" panose="02020404030301010803" pitchFamily="18" charset="0"/>
              </a:rPr>
              <a:t>freq</a:t>
            </a:r>
            <a:r>
              <a:rPr lang="en-GB" sz="2300" dirty="0">
                <a:solidFill>
                  <a:srgbClr val="0070C0"/>
                </a:solidFill>
                <a:latin typeface="Garamond" panose="02020404030301010803" pitchFamily="18" charset="0"/>
              </a:rPr>
              <a:t> data</a:t>
            </a:r>
          </a:p>
          <a:p>
            <a:endParaRPr lang="en-GB" sz="23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sz="23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sz="23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sz="23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sz="23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sz="23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GB" sz="23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GB" sz="2300" dirty="0">
                <a:solidFill>
                  <a:srgbClr val="0070C0"/>
                </a:solidFill>
                <a:latin typeface="Garamond" panose="02020404030301010803" pitchFamily="18" charset="0"/>
              </a:rPr>
              <a:t> 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68106" y="6343864"/>
            <a:ext cx="27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Garamond" panose="02020404030301010803" pitchFamily="18" charset="0"/>
              </a:rPr>
              <a:t>http://wannovar.wglab.org/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58" y="1943949"/>
            <a:ext cx="4543594" cy="41507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15" y="3945073"/>
            <a:ext cx="7733233" cy="23247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2940" y="180975"/>
            <a:ext cx="10066020" cy="11430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  <a:t>Making sense of the variant data</a:t>
            </a:r>
            <a:b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</a:br>
            <a:r>
              <a:rPr lang="en-GB" sz="3600" dirty="0">
                <a:solidFill>
                  <a:srgbClr val="0070C0"/>
                </a:solidFill>
                <a:latin typeface="Garamond" panose="02020404030301010803" pitchFamily="18" charset="0"/>
              </a:rPr>
              <a:t>(Quaternary Analysis)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0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Polymerase Chain Reaction(PCR)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2310" y="1896771"/>
            <a:ext cx="549369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Fundamental for any DNA sequencing application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PCR is used to amplify a specific region of DNA;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primers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flank the region you want to amplify.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Each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cycle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doubles the amount of DNA copies of your target sequence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Amplify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enough DNA molecules so that we have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sufficient material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to sequence or for other applications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" r="2402"/>
          <a:stretch/>
        </p:blipFill>
        <p:spPr>
          <a:xfrm>
            <a:off x="6388274" y="2081437"/>
            <a:ext cx="5861527" cy="3412914"/>
          </a:xfrm>
        </p:spPr>
      </p:pic>
      <p:sp>
        <p:nvSpPr>
          <p:cNvPr id="3" name="Rectangle 2"/>
          <p:cNvSpPr/>
          <p:nvPr/>
        </p:nvSpPr>
        <p:spPr>
          <a:xfrm>
            <a:off x="6432097" y="538253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https://www.shmoop.com/dna/pcr-polymerase-chain-reaction.html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5073" y="1896771"/>
            <a:ext cx="1555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3 step process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04756" y="2313697"/>
            <a:ext cx="100208" cy="22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802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Summary II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2305780"/>
            <a:ext cx="8602785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Over the past 10 years the cost of DNA sequencing has dropped several orders of magnitude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This is due to technological advances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Principles of whole-genome sequencing   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How we analyse genome sequencing data 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274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4380" y="288388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Using Next Generation Sequencing To</a:t>
            </a:r>
            <a:b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</a:b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Diagnose Single Gene Disorders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86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Exome Sequencing I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</a:pPr>
            <a:endParaRPr lang="en-GB" altLang="en-US" sz="29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GB" altLang="en-US" sz="600" dirty="0">
              <a:latin typeface="Garamond" panose="02020404030301010803" pitchFamily="18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There are ~21,000 genes in the human genome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Often we are only interested in the gene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protein coding exons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or ‘exome’ represents 1-2% of the genome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Some ~80%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pathogenic mutations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are protein coding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More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efficient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to only sequence the bits we are interested in, rather than the entire genome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Costs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£1,000 for a genome, but only £200-£300 for an exome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9" r="23235"/>
          <a:stretch/>
        </p:blipFill>
        <p:spPr>
          <a:xfrm>
            <a:off x="6096000" y="2373436"/>
            <a:ext cx="5664819" cy="2856485"/>
          </a:xfrm>
        </p:spPr>
      </p:pic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85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Exome Sequencing II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Target enrichment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ea typeface="ＭＳ Ｐゴシック" charset="0"/>
              </a:rPr>
              <a:t>Capture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ea typeface="ＭＳ Ｐゴシック" charset="0"/>
              </a:rPr>
              <a:t> target regions of interest with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ea typeface="ＭＳ Ｐゴシック" charset="0"/>
              </a:rPr>
              <a:t>baits</a:t>
            </a:r>
          </a:p>
          <a:p>
            <a:pPr marL="285750" indent="-285750">
              <a:buFont typeface="Arial"/>
              <a:buChar char="•"/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  <a:ea typeface="ＭＳ Ｐゴシック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ea typeface="ＭＳ Ｐゴシック" charset="0"/>
              </a:rPr>
              <a:t>Potential to capture several Mb genomic regions (typically 30-60 Mb 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3" descr="Target enrich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022" y="1825625"/>
            <a:ext cx="370995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28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16" y="276225"/>
            <a:ext cx="2914459" cy="1364439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Exome Sequencing III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Patient DNA sample subjected to exome sequencing 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Zoom in on the gene/exon of interest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Example on the right shows a snippet of the consensus sequence of that sample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Reveals a heterozygous mutation in the </a:t>
            </a:r>
            <a:r>
              <a:rPr lang="en-GB" i="1" dirty="0">
                <a:solidFill>
                  <a:srgbClr val="0070C0"/>
                </a:solidFill>
                <a:latin typeface="Garamond" panose="02020404030301010803" pitchFamily="18" charset="0"/>
              </a:rPr>
              <a:t>CFTR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gene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72200" y="2357029"/>
            <a:ext cx="5181600" cy="3288530"/>
          </a:xfrm>
        </p:spPr>
      </p:pic>
      <p:cxnSp>
        <p:nvCxnSpPr>
          <p:cNvPr id="8" name="Straight Connector 7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771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What is a rare disease ?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882775"/>
            <a:ext cx="5570415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Defined by the EU as one that affects less than 5 in 10,000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There are between 6,000 and 8,000 known rare diseases; and around 5 new diseases are described in the medical literature each week.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1 in 17 people will be affected by a rare disease (3.5 million people in the UK)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Often chronic and life threatening 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80% of rare diseases will have a genetic component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34" y="1825625"/>
            <a:ext cx="3348213" cy="4735596"/>
          </a:xfrm>
        </p:spPr>
      </p:pic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899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Genetics of Rare Diseases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82775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It’s all about finding answers !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We are looking for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rare mutations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that may underline the disease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Many genetic diseases are well understood 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Others have unknown genetic causes</a:t>
            </a: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Diagnosis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is very difficult</a:t>
            </a: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Next generation sequencing 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can give us a quick answer! 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93" y="2222295"/>
            <a:ext cx="5494771" cy="363624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7953518" y="2496833"/>
            <a:ext cx="614596" cy="659567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119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Diagnosing Rare-Diseases With NGS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882775"/>
            <a:ext cx="5307419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Collecting disease affected individuals and their families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Incorporation of next-generation sequencing into traditional genetics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Look for rare mutations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shared 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between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affected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individuals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Segregation of mutation in families / affected individuals   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27" y="1939453"/>
            <a:ext cx="5945373" cy="211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57" r="732"/>
          <a:stretch/>
        </p:blipFill>
        <p:spPr>
          <a:xfrm>
            <a:off x="6517492" y="4136062"/>
            <a:ext cx="4639872" cy="245024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348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Interpreting Results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0070C0"/>
                </a:solidFill>
                <a:latin typeface="Garamond" panose="02020404030301010803" pitchFamily="18" charset="0"/>
              </a:rPr>
              <a:t>How to establish if a mutation is pathogenic?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altLang="en-US" sz="24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0070C0"/>
                </a:solidFill>
                <a:latin typeface="Garamond" panose="02020404030301010803" pitchFamily="18" charset="0"/>
              </a:rPr>
              <a:t>Quaternary analysis – look at annotated variant data</a:t>
            </a:r>
          </a:p>
          <a:p>
            <a:pPr eaLnBrk="1" hangingPunct="1">
              <a:lnSpc>
                <a:spcPct val="80000"/>
              </a:lnSpc>
            </a:pPr>
            <a:endParaRPr lang="en-GB" altLang="en-US" sz="24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0070C0"/>
                </a:solidFill>
                <a:latin typeface="Garamond" panose="02020404030301010803" pitchFamily="18" charset="0"/>
              </a:rPr>
              <a:t>Reported in </a:t>
            </a:r>
            <a:r>
              <a:rPr lang="en-GB" altLang="en-US" sz="2400" dirty="0" err="1">
                <a:solidFill>
                  <a:srgbClr val="0070C0"/>
                </a:solidFill>
                <a:latin typeface="Garamond" panose="02020404030301010803" pitchFamily="18" charset="0"/>
              </a:rPr>
              <a:t>ExAC</a:t>
            </a:r>
            <a:r>
              <a:rPr lang="en-GB" altLang="en-US" sz="2400" dirty="0">
                <a:solidFill>
                  <a:srgbClr val="0070C0"/>
                </a:solidFill>
                <a:latin typeface="Garamond" panose="02020404030301010803" pitchFamily="18" charset="0"/>
              </a:rPr>
              <a:t> (</a:t>
            </a:r>
            <a:r>
              <a:rPr lang="en-GB" altLang="en-US" sz="2400" dirty="0" err="1">
                <a:solidFill>
                  <a:srgbClr val="0070C0"/>
                </a:solidFill>
                <a:latin typeface="Garamond" panose="02020404030301010803" pitchFamily="18" charset="0"/>
              </a:rPr>
              <a:t>dbSNP</a:t>
            </a:r>
            <a:r>
              <a:rPr lang="en-GB" altLang="en-US" sz="2400" dirty="0">
                <a:solidFill>
                  <a:srgbClr val="0070C0"/>
                </a:solidFill>
                <a:latin typeface="Garamond" panose="02020404030301010803" pitchFamily="18" charset="0"/>
              </a:rPr>
              <a:t> / 1000 Genomes / NHLBI)?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How common?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Look at sub-populations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0070C0"/>
                </a:solidFill>
                <a:latin typeface="Garamond" panose="02020404030301010803" pitchFamily="18" charset="0"/>
              </a:rPr>
              <a:t>Previously published: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Read the papers!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Segregation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Controls (which population?)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dirty="0">
                <a:solidFill>
                  <a:srgbClr val="0070C0"/>
                </a:solidFill>
                <a:latin typeface="Garamond" panose="02020404030301010803" pitchFamily="18" charset="0"/>
              </a:rPr>
              <a:t>Functional studies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9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GB" altLang="en-US" sz="600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GB" altLang="en-US" sz="2200" dirty="0">
                <a:solidFill>
                  <a:srgbClr val="0070C0"/>
                </a:solidFill>
                <a:latin typeface="Garamond" panose="02020404030301010803" pitchFamily="18" charset="0"/>
              </a:rPr>
              <a:t>Mode of inheritance</a:t>
            </a:r>
          </a:p>
          <a:p>
            <a:pPr marL="0" indent="0">
              <a:lnSpc>
                <a:spcPct val="80000"/>
              </a:lnSpc>
              <a:buNone/>
            </a:pPr>
            <a:endParaRPr lang="en-GB" altLang="en-US" sz="22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>
              <a:lnSpc>
                <a:spcPct val="80000"/>
              </a:lnSpc>
            </a:pPr>
            <a:r>
              <a:rPr lang="en-GB" altLang="en-US" sz="2200" dirty="0">
                <a:solidFill>
                  <a:srgbClr val="0070C0"/>
                </a:solidFill>
                <a:latin typeface="Garamond" panose="02020404030301010803" pitchFamily="18" charset="0"/>
              </a:rPr>
              <a:t>Locus-specific databases of published and unpublished data</a:t>
            </a:r>
          </a:p>
          <a:p>
            <a:pPr>
              <a:lnSpc>
                <a:spcPct val="80000"/>
              </a:lnSpc>
            </a:pPr>
            <a:endParaRPr lang="en-GB" altLang="en-US" sz="22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>
              <a:lnSpc>
                <a:spcPct val="80000"/>
              </a:lnSpc>
            </a:pPr>
            <a:r>
              <a:rPr lang="en-GB" altLang="en-US" sz="2200" dirty="0">
                <a:solidFill>
                  <a:srgbClr val="0070C0"/>
                </a:solidFill>
                <a:latin typeface="Garamond" panose="02020404030301010803" pitchFamily="18" charset="0"/>
              </a:rPr>
              <a:t>Nonsense, frameshift, splice site (exon+/-2 </a:t>
            </a:r>
            <a:r>
              <a:rPr lang="en-GB" altLang="en-US" sz="2200" dirty="0" err="1">
                <a:solidFill>
                  <a:srgbClr val="0070C0"/>
                </a:solidFill>
                <a:latin typeface="Garamond" panose="02020404030301010803" pitchFamily="18" charset="0"/>
              </a:rPr>
              <a:t>bp</a:t>
            </a:r>
            <a:r>
              <a:rPr lang="en-GB" altLang="en-US" sz="2200" dirty="0">
                <a:solidFill>
                  <a:srgbClr val="0070C0"/>
                </a:solidFill>
                <a:latin typeface="Garamond" panose="02020404030301010803" pitchFamily="18" charset="0"/>
              </a:rPr>
              <a:t>)</a:t>
            </a:r>
          </a:p>
          <a:p>
            <a:pPr>
              <a:lnSpc>
                <a:spcPct val="80000"/>
              </a:lnSpc>
            </a:pPr>
            <a:endParaRPr lang="en-GB" altLang="en-US" sz="2200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>
              <a:lnSpc>
                <a:spcPct val="80000"/>
              </a:lnSpc>
            </a:pPr>
            <a:r>
              <a:rPr lang="en-GB" altLang="en-US" sz="2200" dirty="0">
                <a:solidFill>
                  <a:srgbClr val="0070C0"/>
                </a:solidFill>
                <a:latin typeface="Garamond" panose="02020404030301010803" pitchFamily="18" charset="0"/>
              </a:rPr>
              <a:t>Missense/</a:t>
            </a:r>
            <a:r>
              <a:rPr lang="en-GB" altLang="en-US" sz="2200" dirty="0" err="1">
                <a:solidFill>
                  <a:srgbClr val="0070C0"/>
                </a:solidFill>
                <a:latin typeface="Garamond" panose="02020404030301010803" pitchFamily="18" charset="0"/>
              </a:rPr>
              <a:t>intronic</a:t>
            </a:r>
            <a:r>
              <a:rPr lang="en-GB" altLang="en-US" sz="2200" dirty="0">
                <a:solidFill>
                  <a:srgbClr val="0070C0"/>
                </a:solidFill>
                <a:latin typeface="Garamond" panose="02020404030301010803" pitchFamily="18" charset="0"/>
              </a:rPr>
              <a:t> mutation</a:t>
            </a:r>
          </a:p>
          <a:p>
            <a:pPr lvl="1">
              <a:lnSpc>
                <a:spcPct val="80000"/>
              </a:lnSpc>
            </a:pPr>
            <a:r>
              <a:rPr lang="en-GB" altLang="en-US" sz="2200" i="1" dirty="0">
                <a:solidFill>
                  <a:srgbClr val="0070C0"/>
                </a:solidFill>
                <a:latin typeface="Garamond" panose="02020404030301010803" pitchFamily="18" charset="0"/>
              </a:rPr>
              <a:t>In-silico </a:t>
            </a:r>
            <a:r>
              <a:rPr lang="en-GB" altLang="en-US" sz="2200" dirty="0">
                <a:solidFill>
                  <a:srgbClr val="0070C0"/>
                </a:solidFill>
                <a:latin typeface="Garamond" panose="02020404030301010803" pitchFamily="18" charset="0"/>
              </a:rPr>
              <a:t>tools for missense and splicing mutations</a:t>
            </a:r>
          </a:p>
          <a:p>
            <a:pPr lvl="1">
              <a:lnSpc>
                <a:spcPct val="80000"/>
              </a:lnSpc>
            </a:pPr>
            <a:r>
              <a:rPr lang="en-GB" altLang="en-US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Never considered in isolation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18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Genetic Test Outcomes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2029191"/>
            <a:ext cx="8229600" cy="499745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Pathogenic mutation</a:t>
            </a:r>
          </a:p>
          <a:p>
            <a:pPr marL="457200" lvl="1" indent="0" eaLnBrk="1" hangingPunct="1">
              <a:buNone/>
            </a:pPr>
            <a:endParaRPr lang="en-US" altLang="en-US" sz="20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 eaLnBrk="1" hangingPunct="1"/>
            <a:r>
              <a:rPr lang="en-GB" altLang="en-US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Normal variation</a:t>
            </a:r>
          </a:p>
          <a:p>
            <a:pPr lvl="1" eaLnBrk="1" hangingPunct="1"/>
            <a:r>
              <a:rPr lang="en-GB" altLang="en-US" sz="20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Polymorphism</a:t>
            </a:r>
          </a:p>
          <a:p>
            <a:pPr lvl="1" eaLnBrk="1" hangingPunct="1"/>
            <a:endParaRPr lang="en-GB" altLang="en-US" sz="20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 eaLnBrk="1" hangingPunct="1"/>
            <a:r>
              <a:rPr lang="en-GB" altLang="en-US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Novel variant / variant of unknown significance</a:t>
            </a:r>
          </a:p>
          <a:p>
            <a:pPr lvl="1" eaLnBrk="1" hangingPunct="1"/>
            <a:r>
              <a:rPr lang="en-GB" altLang="en-US" sz="20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Investigations to establish significance</a:t>
            </a:r>
          </a:p>
          <a:p>
            <a:pPr lvl="1" eaLnBrk="1" hangingPunct="1"/>
            <a:endParaRPr lang="en-GB" altLang="en-US" sz="20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33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Sanger Sequencing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8"/>
          <a:stretch/>
        </p:blipFill>
        <p:spPr>
          <a:xfrm>
            <a:off x="6169354" y="1656743"/>
            <a:ext cx="5778223" cy="2469662"/>
          </a:xfrm>
        </p:spPr>
      </p:pic>
      <p:sp>
        <p:nvSpPr>
          <p:cNvPr id="4" name="Rectangle 3"/>
          <p:cNvSpPr/>
          <p:nvPr/>
        </p:nvSpPr>
        <p:spPr>
          <a:xfrm>
            <a:off x="428161" y="55239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Garamond" panose="02020404030301010803" pitchFamily="18" charset="0"/>
              </a:rPr>
              <a:t>https://zhonglab.gitbook.io/3dgenome/chap0-preparation/0.2-sequencing-technologies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61" y="4459173"/>
            <a:ext cx="2429608" cy="2319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8161" y="6237158"/>
            <a:ext cx="4535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http://en.wikipedia.org/wiki/DNA_sequencing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half" idx="1"/>
          </p:nvPr>
        </p:nvSpPr>
        <p:spPr>
          <a:xfrm>
            <a:off x="739140" y="1656743"/>
            <a:ext cx="4998720" cy="435133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Invented by Fred Sanger in 1977</a:t>
            </a:r>
          </a:p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Cycle Sequencing</a:t>
            </a:r>
          </a:p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One reaction = one sequence</a:t>
            </a:r>
          </a:p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Up to 800 </a:t>
            </a:r>
            <a:r>
              <a:rPr lang="en-GB" sz="2400" dirty="0" err="1">
                <a:solidFill>
                  <a:srgbClr val="0070C0"/>
                </a:solidFill>
                <a:latin typeface="Garamond" panose="02020404030301010803" pitchFamily="18" charset="0"/>
              </a:rPr>
              <a:t>bp</a:t>
            </a: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 per reaction</a:t>
            </a:r>
          </a:p>
          <a:p>
            <a:r>
              <a:rPr lang="en-GB" sz="2400" b="1" dirty="0">
                <a:solidFill>
                  <a:srgbClr val="0070C0"/>
                </a:solidFill>
                <a:latin typeface="Garamond" panose="02020404030301010803" pitchFamily="18" charset="0"/>
              </a:rPr>
              <a:t>Accurate</a:t>
            </a: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 (99.99%)</a:t>
            </a:r>
          </a:p>
          <a:p>
            <a:r>
              <a:rPr lang="en-GB" sz="2400" b="1" dirty="0">
                <a:solidFill>
                  <a:srgbClr val="0070C0"/>
                </a:solidFill>
                <a:latin typeface="Garamond" panose="02020404030301010803" pitchFamily="18" charset="0"/>
              </a:rPr>
              <a:t>Slow</a:t>
            </a:r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 and low-throughput</a:t>
            </a:r>
          </a:p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Used predominantly until late 2000s</a:t>
            </a:r>
          </a:p>
          <a:p>
            <a:r>
              <a:rPr lang="en-GB" sz="2400" dirty="0">
                <a:solidFill>
                  <a:srgbClr val="0070C0"/>
                </a:solidFill>
                <a:latin typeface="Garamond" panose="02020404030301010803" pitchFamily="18" charset="0"/>
              </a:rPr>
              <a:t>Costly ££££</a:t>
            </a:r>
            <a:endParaRPr lang="en-US" sz="2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40069" y="6488668"/>
            <a:ext cx="2438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Capillary 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26413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46375"/>
          </a:xfrm>
        </p:spPr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Oxford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Nanopore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sequencing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Single-molecule sequencing 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No PCR involved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DNA passes through a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nanopore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and base sequence is converted into an electrical current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66" y="2061996"/>
            <a:ext cx="5181600" cy="2273631"/>
          </a:xfr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Just for fun..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05" y="4706935"/>
            <a:ext cx="2487721" cy="16483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087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16" y="276225"/>
            <a:ext cx="2914459" cy="136443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Thank You</a:t>
            </a:r>
            <a:b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</a:b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?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122" y="5721628"/>
            <a:ext cx="2598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Alan Pittman, PhD</a:t>
            </a:r>
          </a:p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in Bioinformatics</a:t>
            </a:r>
          </a:p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apittman@sgul.ac.uk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Bent Arrow 2"/>
          <p:cNvSpPr/>
          <p:nvPr/>
        </p:nvSpPr>
        <p:spPr>
          <a:xfrm rot="10800000">
            <a:off x="3672644" y="3851031"/>
            <a:ext cx="2675401" cy="2430452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9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Sanger Sequencing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096294"/>
            <a:ext cx="4762500" cy="3810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44" y="2200817"/>
            <a:ext cx="4744112" cy="3600953"/>
          </a:xfrm>
        </p:spPr>
      </p:pic>
      <p:cxnSp>
        <p:nvCxnSpPr>
          <p:cNvPr id="7" name="Straight Connector 6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4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Sanger Sequencing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Identify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single nucleotide polymorphisms (SNPs)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, or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mutations</a:t>
            </a:r>
          </a:p>
          <a:p>
            <a:endParaRPr lang="en-GB" b="1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We can identify monogenic disease causing mutations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Usually for </a:t>
            </a:r>
            <a:r>
              <a:rPr lang="en-GB" u="sng" dirty="0">
                <a:solidFill>
                  <a:srgbClr val="0070C0"/>
                </a:solidFill>
                <a:latin typeface="Garamond" panose="02020404030301010803" pitchFamily="18" charset="0"/>
              </a:rPr>
              <a:t>single gene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tests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E.g. </a:t>
            </a:r>
            <a:r>
              <a:rPr lang="en-GB" i="1" dirty="0">
                <a:solidFill>
                  <a:srgbClr val="0070C0"/>
                </a:solidFill>
                <a:latin typeface="Garamond" panose="02020404030301010803" pitchFamily="18" charset="0"/>
              </a:rPr>
              <a:t>CTFR 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in cystic fibrosis</a:t>
            </a:r>
          </a:p>
          <a:p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28" y="1825625"/>
            <a:ext cx="4557144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1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4681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The Human Genome Project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Human Genome Project (1990 - 2003)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3 billion base pairs long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All done with traditional Sanger Sequencing 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Unravelled the first Human Genome Sequence to drive genetics research</a:t>
            </a:r>
          </a:p>
          <a:p>
            <a:endParaRPr lang="en-GB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We can now achieve this amount of sequencing in as little time as one day! </a:t>
            </a:r>
          </a:p>
          <a:p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4"/>
          <a:stretch/>
        </p:blipFill>
        <p:spPr>
          <a:xfrm>
            <a:off x="6172200" y="2502568"/>
            <a:ext cx="5181600" cy="3441826"/>
          </a:xfrm>
        </p:spPr>
      </p:pic>
      <p:cxnSp>
        <p:nvCxnSpPr>
          <p:cNvPr id="9" name="Straight Connector 8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14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The Next Generation of Sequencing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76421" y="2439766"/>
            <a:ext cx="5476631" cy="422311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Technological advances leading to a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decrease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in the 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cost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 of DNA sequencing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Since the end of 2007, the cost has dropped at a rate faster than that of Moore’s law 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21920" y="6211669"/>
            <a:ext cx="7094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Garamond" panose="02020404030301010803" pitchFamily="18" charset="0"/>
              </a:rPr>
              <a:t>https://www.genome.gov/about-genomics/fact-sheets/DNA-Sequencing-Costs-Data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0" y="1586767"/>
            <a:ext cx="4884420" cy="27490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0" y="4141449"/>
            <a:ext cx="4884420" cy="27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74075" y="1994102"/>
            <a:ext cx="5554787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Development of new NGS methods began in 2014 with 454 pyrosequencing</a:t>
            </a:r>
          </a:p>
          <a:p>
            <a:r>
              <a:rPr lang="en-GB" dirty="0" err="1">
                <a:solidFill>
                  <a:srgbClr val="0070C0"/>
                </a:solidFill>
                <a:latin typeface="Garamond" panose="02020404030301010803" pitchFamily="18" charset="0"/>
              </a:rPr>
              <a:t>Solexa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/Illumina developed in 2005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DNA sequencing throughput jumped 10 orders of magnitude</a:t>
            </a:r>
          </a:p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Market is now (</a:t>
            </a:r>
            <a:r>
              <a:rPr lang="en-GB" b="1" dirty="0">
                <a:solidFill>
                  <a:srgbClr val="0070C0"/>
                </a:solidFill>
                <a:latin typeface="Garamond" panose="02020404030301010803" pitchFamily="18" charset="0"/>
              </a:rPr>
              <a:t>STILL</a:t>
            </a:r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) dominated by Illumina SBS sequencing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66" y="230188"/>
            <a:ext cx="2914459" cy="136443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46" y="2135764"/>
            <a:ext cx="5181600" cy="340692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72199" y="582222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rgbClr val="0070C0"/>
                </a:solidFill>
                <a:latin typeface="Garamond" panose="02020404030301010803" pitchFamily="18" charset="0"/>
              </a:rPr>
              <a:t>A decades perspective on DNA sequencing technology.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rgbClr val="0070C0"/>
                </a:solidFill>
                <a:latin typeface="Garamond" panose="02020404030301010803" pitchFamily="18" charset="0"/>
              </a:rPr>
              <a:t>Elaine R. </a:t>
            </a:r>
            <a:r>
              <a:rPr lang="en-GB" sz="1400" dirty="0" err="1">
                <a:solidFill>
                  <a:srgbClr val="0070C0"/>
                </a:solidFill>
                <a:latin typeface="Garamond" panose="02020404030301010803" pitchFamily="18" charset="0"/>
              </a:rPr>
              <a:t>Mardis</a:t>
            </a:r>
            <a:r>
              <a:rPr lang="en-GB" sz="1400" dirty="0">
                <a:solidFill>
                  <a:srgbClr val="0070C0"/>
                </a:solidFill>
                <a:latin typeface="Garamond" panose="02020404030301010803" pitchFamily="18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Garamond" panose="02020404030301010803" pitchFamily="18" charset="0"/>
              </a:rPr>
              <a:t>et al</a:t>
            </a:r>
            <a:r>
              <a:rPr lang="en-GB" sz="1400" dirty="0">
                <a:solidFill>
                  <a:srgbClr val="0070C0"/>
                </a:solidFill>
                <a:latin typeface="Garamond" panose="02020404030301010803" pitchFamily="18" charset="0"/>
              </a:rPr>
              <a:t>. </a:t>
            </a:r>
            <a:r>
              <a:rPr lang="en-US" altLang="en-US" sz="1400" dirty="0">
                <a:solidFill>
                  <a:srgbClr val="0070C0"/>
                </a:solidFill>
                <a:latin typeface="Garamond" panose="02020404030301010803" pitchFamily="18" charset="0"/>
                <a:cs typeface="Arial" charset="0"/>
              </a:rPr>
              <a:t>Nature 470, 198–203 (10 February 2011)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1312985"/>
            <a:ext cx="8001000" cy="10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838200" y="33118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Garamond" panose="02020404030301010803" pitchFamily="18" charset="0"/>
              </a:rPr>
              <a:t>The Next Generation of Sequencing</a:t>
            </a:r>
            <a:endParaRPr lang="en-US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85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821FB8AD000A4EADBF7F2710D914BC" ma:contentTypeVersion="11" ma:contentTypeDescription="Create a new document." ma:contentTypeScope="" ma:versionID="1921af031d03edc21d9a90c1137c77fd">
  <xsd:schema xmlns:xsd="http://www.w3.org/2001/XMLSchema" xmlns:xs="http://www.w3.org/2001/XMLSchema" xmlns:p="http://schemas.microsoft.com/office/2006/metadata/properties" xmlns:ns3="bddb94b5-8d02-4380-b404-f1cef984d757" xmlns:ns4="13406bf5-0103-4ef4-9e79-3386e484d6ca" targetNamespace="http://schemas.microsoft.com/office/2006/metadata/properties" ma:root="true" ma:fieldsID="77b43118fd5b08a37d8bac360f58b0db" ns3:_="" ns4:_="">
    <xsd:import namespace="bddb94b5-8d02-4380-b404-f1cef984d757"/>
    <xsd:import namespace="13406bf5-0103-4ef4-9e79-3386e484d6c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db94b5-8d02-4380-b404-f1cef984d7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406bf5-0103-4ef4-9e79-3386e484d6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3CE4D4-4D14-4DB6-9AA5-B886CAF17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db94b5-8d02-4380-b404-f1cef984d757"/>
    <ds:schemaRef ds:uri="13406bf5-0103-4ef4-9e79-3386e484d6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6E8831-596B-4F2A-B8E1-F9DDB0C0AD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DE2EAF-E6D9-49C4-A889-83BE4B11A171}">
  <ds:schemaRefs>
    <ds:schemaRef ds:uri="http://purl.org/dc/elements/1.1/"/>
    <ds:schemaRef ds:uri="http://schemas.microsoft.com/office/2006/metadata/properties"/>
    <ds:schemaRef ds:uri="bddb94b5-8d02-4380-b404-f1cef984d757"/>
    <ds:schemaRef ds:uri="http://purl.org/dc/terms/"/>
    <ds:schemaRef ds:uri="13406bf5-0103-4ef4-9e79-3386e484d6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1784</Words>
  <Application>Microsoft Office PowerPoint</Application>
  <PresentationFormat>Widescreen</PresentationFormat>
  <Paragraphs>356</Paragraphs>
  <Slides>41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Garamond</vt:lpstr>
      <vt:lpstr>Office Theme</vt:lpstr>
      <vt:lpstr>Using DNA Sequencing To Diagnose Single Gene Disorders</vt:lpstr>
      <vt:lpstr>Evolution of Sequencing Technologies</vt:lpstr>
      <vt:lpstr>Polymerase Chain Reaction(PCR)</vt:lpstr>
      <vt:lpstr>Sanger Sequencing</vt:lpstr>
      <vt:lpstr>Sanger Sequencing</vt:lpstr>
      <vt:lpstr>Sanger Sequencing</vt:lpstr>
      <vt:lpstr>The Human Genome Project</vt:lpstr>
      <vt:lpstr>The Next Generation of Sequencing</vt:lpstr>
      <vt:lpstr>The Next Generation of Sequencing</vt:lpstr>
      <vt:lpstr>Next Generation Sequencing</vt:lpstr>
      <vt:lpstr>Next Generation Sequencing</vt:lpstr>
      <vt:lpstr>Whole-Genome Sequencing I</vt:lpstr>
      <vt:lpstr>Whole-Genome Sequencing II</vt:lpstr>
      <vt:lpstr>Illumina Sequencers </vt:lpstr>
      <vt:lpstr>Whole-Genome Sequencing IIIa</vt:lpstr>
      <vt:lpstr>Whole-Genome Sequencing IIIb</vt:lpstr>
      <vt:lpstr>Whole-Genome Sequencing IIIc</vt:lpstr>
      <vt:lpstr>NGS v Sanger Sequencing</vt:lpstr>
      <vt:lpstr>Analysis of Next-Generation Sequencing Data</vt:lpstr>
      <vt:lpstr>Genome Sequencing Is Not Trivial </vt:lpstr>
      <vt:lpstr>Whole-Genome Sequencing Data</vt:lpstr>
      <vt:lpstr>Analysis of NGS Data</vt:lpstr>
      <vt:lpstr>NGS Data Analysis</vt:lpstr>
      <vt:lpstr>Process raw sequence data (Primary Analysis)</vt:lpstr>
      <vt:lpstr>Alignment to the Genome (Secondary analysis)</vt:lpstr>
      <vt:lpstr>Variant Detection (Tertiary Analysis)</vt:lpstr>
      <vt:lpstr>Variant Detection (Tertiary Analysis)</vt:lpstr>
      <vt:lpstr>Making sense of the variant data (Quaternary Analysis) </vt:lpstr>
      <vt:lpstr>Making sense of the variant data (Quaternary Analysis) </vt:lpstr>
      <vt:lpstr>Summary II</vt:lpstr>
      <vt:lpstr>Using Next Generation Sequencing To Diagnose Single Gene Disorders</vt:lpstr>
      <vt:lpstr>Exome Sequencing I</vt:lpstr>
      <vt:lpstr>Exome Sequencing II</vt:lpstr>
      <vt:lpstr>Exome Sequencing III</vt:lpstr>
      <vt:lpstr>What is a rare disease ?</vt:lpstr>
      <vt:lpstr>Genetics of Rare Diseases</vt:lpstr>
      <vt:lpstr>Diagnosing Rare-Diseases With NGS</vt:lpstr>
      <vt:lpstr>Interpreting Results</vt:lpstr>
      <vt:lpstr>Genetic Test Outcomes</vt:lpstr>
      <vt:lpstr>Just for fun..</vt:lpstr>
      <vt:lpstr>Thank You ?</vt:lpstr>
    </vt:vector>
  </TitlesOfParts>
  <Company>St Georges, University of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Health Genomics</dc:title>
  <dc:creator>Alan Pittman</dc:creator>
  <cp:lastModifiedBy>Dionysios Grigoriadis</cp:lastModifiedBy>
  <cp:revision>175</cp:revision>
  <dcterms:created xsi:type="dcterms:W3CDTF">2018-06-25T10:03:15Z</dcterms:created>
  <dcterms:modified xsi:type="dcterms:W3CDTF">2020-07-31T11:41:53Z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0x010100E1821FB8AD000A4EADBF7F2710D914BC</vt:lpwstr>
  </property>
</Properties>
</file>